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69" r:id="rId1"/>
    <p:sldMasterId id="2147483679" r:id="rId2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58" r:id="rId5"/>
    <p:sldId id="259" r:id="rId6"/>
    <p:sldId id="260" r:id="rId7"/>
    <p:sldId id="266" r:id="rId8"/>
    <p:sldId id="265" r:id="rId9"/>
    <p:sldId id="263" r:id="rId10"/>
    <p:sldId id="270" r:id="rId11"/>
    <p:sldId id="269" r:id="rId12"/>
    <p:sldId id="261" r:id="rId13"/>
    <p:sldId id="267" r:id="rId14"/>
    <p:sldId id="262" r:id="rId15"/>
    <p:sldId id="264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54924-F4A7-43FC-8923-B14D62B9D7F2}" type="datetimeFigureOut">
              <a:rPr lang="en-IN" smtClean="0"/>
              <a:t>13-08-2020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EF08FD-3DE0-4760-AC21-92A9123B38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6087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DCBFF-D03C-4283-8D01-11BFB893F4AB}" type="datetimeFigureOut">
              <a:rPr lang="en-IN" smtClean="0"/>
              <a:t>13-08-2020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B4EAFE-C7AD-4D92-885B-B80709274B2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0730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1"/>
            <a:ext cx="1220893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013200" y="1282700"/>
            <a:ext cx="6512984" cy="120491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pic>
        <p:nvPicPr>
          <p:cNvPr id="6" name="Picture 11" descr="HORNER-Logo_PMS-66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367" y="1282701"/>
            <a:ext cx="6902451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3200" y="2265818"/>
            <a:ext cx="9448800" cy="147002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13200" y="3767073"/>
            <a:ext cx="8534400" cy="651385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73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85A6D-0AFA-496E-8260-7FDF62D0B5FE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78F1-8250-4596-A74D-9A19A7E0D0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095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3793B-E6B1-4E95-ABC6-6479F96E3B30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8C8E0-A789-4AB4-B47E-FBF05D329E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27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9763"/>
            <a:ext cx="10972800" cy="9024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8B1E4-B5A0-48B1-866C-2B25C53B10E0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6F717-1A64-4222-96DD-0B5E673A02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449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3487"/>
            <a:ext cx="10972800" cy="9716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A5438-74D7-4F8E-89B0-3F8A9A8FEEED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8391F-5682-400F-9651-459E3FCB2A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8213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5599"/>
            <a:ext cx="10972800" cy="10366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5DC00-8241-4358-AE0D-B666109112A3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75273-A1BA-463D-919B-607BAD29E8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141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78DCE-0E70-4B41-A055-BEF862FD6137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4D23C-C089-404C-ABA6-0B78DB9772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2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545598"/>
            <a:ext cx="4011084" cy="8895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545599"/>
            <a:ext cx="6815667" cy="55805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086D4-A60B-41D0-A9F3-AAC113820DB8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FDF65-5123-407A-AE12-3286994F79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582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D692D-189D-409F-A841-6EDFD9B2DD21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5550B-B3BC-4A86-8333-8DF76E891C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41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1"/>
            <a:ext cx="12208933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 userDrawn="1"/>
        </p:nvSpPr>
        <p:spPr>
          <a:xfrm>
            <a:off x="4013200" y="1282700"/>
            <a:ext cx="6512984" cy="120491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6" name="Picture 11" descr="HORNER-Logo_PMS-661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367" y="1282701"/>
            <a:ext cx="6902451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13200" y="2265818"/>
            <a:ext cx="9448800" cy="147002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13200" y="3767073"/>
            <a:ext cx="8534400" cy="651385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2050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C85A6D-0AFA-496E-8260-7FDF62D0B5FE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378F1-8250-4596-A74D-9A19A7E0D0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525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D3793B-E6B1-4E95-ABC6-6479F96E3B30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8C8E0-A789-4AB4-B47E-FBF05D329E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8265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9763"/>
            <a:ext cx="10972800" cy="9024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8B1E4-B5A0-48B1-866C-2B25C53B10E0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6F717-1A64-4222-96DD-0B5E673A02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876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63487"/>
            <a:ext cx="10972800" cy="97162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A5438-74D7-4F8E-89B0-3F8A9A8FEEED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8391F-5682-400F-9651-459E3FCB2A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12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5599"/>
            <a:ext cx="10972800" cy="10366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5DC00-8241-4358-AE0D-B666109112A3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75273-A1BA-463D-919B-607BAD29E8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05334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78DCE-0E70-4B41-A055-BEF862FD6137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4D23C-C089-404C-ABA6-0B78DB9772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6819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545598"/>
            <a:ext cx="4011084" cy="8895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545599"/>
            <a:ext cx="6815667" cy="55805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086D4-A60B-41D0-A9F3-AAC113820DB8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FDF65-5123-407A-AE12-3286994F79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96085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D692D-189D-409F-A841-6EDFD9B2DD21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5550B-B3BC-4A86-8333-8DF76E891C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5642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563564"/>
            <a:ext cx="109728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35983" y="6510339"/>
            <a:ext cx="284480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1096B633-DD4F-49C6-A74B-11FC5B2DC4E8}" type="datetimeFigureOut">
              <a:rPr lang="en-US"/>
              <a:pPr>
                <a:defRPr/>
              </a:pPr>
              <a:t>8/13/2020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62533" y="5997576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30D55E6-2BAD-4874-A4DE-9FB316B10D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97367" y="1"/>
            <a:ext cx="3014133" cy="639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800"/>
          </a:p>
        </p:txBody>
      </p:sp>
      <p:pic>
        <p:nvPicPr>
          <p:cNvPr id="1032" name="Picture 8" descr="HORNER-Logo_PMS-661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106364"/>
            <a:ext cx="291888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7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563564"/>
            <a:ext cx="1097280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-35983" y="6510339"/>
            <a:ext cx="2844801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96B633-DD4F-49C6-A74B-11FC5B2DC4E8}" type="datetimeFigureOut">
              <a:rPr lang="en-US"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8/13/2020</a:t>
            </a:fld>
            <a:endParaRPr lang="en-US">
              <a:ea typeface="ＭＳ Ｐゴシック" panose="020B0600070205080204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62533" y="5997576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0D55E6-2BAD-4874-A4DE-9FB316B10DAD}" type="slidenum">
              <a:rPr lang="en-US" altLang="en-US">
                <a:ea typeface="ＭＳ Ｐゴシック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97367" y="1"/>
            <a:ext cx="3014133" cy="6397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032" name="Picture 8" descr="HORNER-Logo_PMS-661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1" y="106364"/>
            <a:ext cx="2918883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473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9B4FD-AE3A-44C8-87B6-A2CA56633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2470460"/>
            <a:ext cx="9448800" cy="1470025"/>
          </a:xfrm>
        </p:spPr>
        <p:txBody>
          <a:bodyPr/>
          <a:lstStyle/>
          <a:p>
            <a:pPr algn="ctr"/>
            <a:r>
              <a:rPr lang="en-US" dirty="0"/>
              <a:t>MQTT (Sparkplug)Protocol</a:t>
            </a:r>
            <a:br>
              <a:rPr lang="en-US" dirty="0"/>
            </a:br>
            <a:r>
              <a:rPr lang="en-US" dirty="0"/>
              <a:t>MQ TELEMETRY TRANSPORT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8A448-31A3-422F-A021-A3F7E30C30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7506" y="3940485"/>
            <a:ext cx="9120187" cy="1022971"/>
          </a:xfrm>
        </p:spPr>
        <p:txBody>
          <a:bodyPr/>
          <a:lstStyle/>
          <a:p>
            <a:pPr algn="ctr"/>
            <a:r>
              <a:rPr lang="en-IN" dirty="0"/>
              <a:t>“Machine-to-Machine” (M2M)/"Internet of Things" connectivity protocol</a:t>
            </a:r>
          </a:p>
        </p:txBody>
      </p:sp>
    </p:spTree>
    <p:extLst>
      <p:ext uri="{BB962C8B-B14F-4D97-AF65-F5344CB8AC3E}">
        <p14:creationId xmlns:p14="http://schemas.microsoft.com/office/powerpoint/2010/main" val="2543125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00E8F-30BE-4EB7-AE0F-ABAECEB4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MQTT BASICS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B8F69-3619-4842-B8F4-A5A7591E8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573307"/>
            <a:ext cx="9905999" cy="4280016"/>
          </a:xfrm>
          <a:noFill/>
        </p:spPr>
        <p:txBody>
          <a:bodyPr>
            <a:normAutofit/>
          </a:bodyPr>
          <a:lstStyle/>
          <a:p>
            <a:r>
              <a:rPr lang="en-IN" sz="2100" b="1" dirty="0"/>
              <a:t>MQTT</a:t>
            </a:r>
            <a:r>
              <a:rPr lang="en-IN" sz="2100" dirty="0"/>
              <a:t> is a Publisher/Subscriber based messaging transport protocol. It is light weight, simple, and designed so as to be easy to implement. </a:t>
            </a:r>
          </a:p>
          <a:p>
            <a:endParaRPr lang="en-IN" sz="2100" dirty="0"/>
          </a:p>
          <a:p>
            <a:pPr marL="0" indent="0">
              <a:buNone/>
            </a:pP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4625788" y="2541494"/>
            <a:ext cx="1627094" cy="6992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4679576" y="2592482"/>
            <a:ext cx="154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MQTT</a:t>
            </a:r>
          </a:p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Broker</a:t>
            </a:r>
          </a:p>
        </p:txBody>
      </p:sp>
      <p:sp>
        <p:nvSpPr>
          <p:cNvPr id="10" name="Oval 9"/>
          <p:cNvSpPr/>
          <p:nvPr/>
        </p:nvSpPr>
        <p:spPr>
          <a:xfrm>
            <a:off x="2111188" y="3751729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2205318" y="3993776"/>
            <a:ext cx="130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Publisher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05319" y="4598894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 1</a:t>
            </a:r>
          </a:p>
        </p:txBody>
      </p:sp>
      <p:cxnSp>
        <p:nvCxnSpPr>
          <p:cNvPr id="14" name="Straight Arrow Connector 13"/>
          <p:cNvCxnSpPr>
            <a:stCxn id="10" idx="7"/>
          </p:cNvCxnSpPr>
          <p:nvPr/>
        </p:nvCxnSpPr>
        <p:spPr>
          <a:xfrm flipV="1">
            <a:off x="3373745" y="3079378"/>
            <a:ext cx="1252043" cy="79641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19607181">
            <a:off x="3368801" y="3220227"/>
            <a:ext cx="969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Publish</a:t>
            </a:r>
          </a:p>
        </p:txBody>
      </p:sp>
      <p:sp>
        <p:nvSpPr>
          <p:cNvPr id="18" name="TextBox 17"/>
          <p:cNvSpPr txBox="1"/>
          <p:nvPr/>
        </p:nvSpPr>
        <p:spPr>
          <a:xfrm rot="19254998">
            <a:off x="3691311" y="3441777"/>
            <a:ext cx="726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Ack</a:t>
            </a:r>
          </a:p>
        </p:txBody>
      </p:sp>
      <p:sp>
        <p:nvSpPr>
          <p:cNvPr id="20" name="Oval 19"/>
          <p:cNvSpPr/>
          <p:nvPr/>
        </p:nvSpPr>
        <p:spPr>
          <a:xfrm>
            <a:off x="7848139" y="3289801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/>
          <p:nvPr/>
        </p:nvSpPr>
        <p:spPr>
          <a:xfrm>
            <a:off x="7848139" y="4569238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/>
          <p:cNvSpPr txBox="1"/>
          <p:nvPr/>
        </p:nvSpPr>
        <p:spPr>
          <a:xfrm>
            <a:off x="7937787" y="3539172"/>
            <a:ext cx="1417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Subscriber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24340" y="4747228"/>
            <a:ext cx="1452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FF0000"/>
                </a:solidFill>
              </a:rPr>
              <a:t>Subscriber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35010" y="4130290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5010" y="5373492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 3</a:t>
            </a:r>
          </a:p>
        </p:txBody>
      </p:sp>
      <p:cxnSp>
        <p:nvCxnSpPr>
          <p:cNvPr id="27" name="Straight Arrow Connector 26"/>
          <p:cNvCxnSpPr>
            <a:stCxn id="8" idx="3"/>
            <a:endCxn id="20" idx="2"/>
          </p:cNvCxnSpPr>
          <p:nvPr/>
        </p:nvCxnSpPr>
        <p:spPr>
          <a:xfrm>
            <a:off x="6252882" y="2891118"/>
            <a:ext cx="1595257" cy="82226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867398" y="3250758"/>
            <a:ext cx="2498453" cy="13481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637483">
            <a:off x="6546676" y="3026756"/>
            <a:ext cx="1224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Subscribe</a:t>
            </a:r>
          </a:p>
        </p:txBody>
      </p:sp>
      <p:sp>
        <p:nvSpPr>
          <p:cNvPr id="37" name="TextBox 36"/>
          <p:cNvSpPr txBox="1"/>
          <p:nvPr/>
        </p:nvSpPr>
        <p:spPr>
          <a:xfrm rot="1637483">
            <a:off x="6174643" y="3730483"/>
            <a:ext cx="1224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Subscribe</a:t>
            </a:r>
          </a:p>
        </p:txBody>
      </p:sp>
      <p:sp>
        <p:nvSpPr>
          <p:cNvPr id="38" name="TextBox 37"/>
          <p:cNvSpPr txBox="1"/>
          <p:nvPr/>
        </p:nvSpPr>
        <p:spPr>
          <a:xfrm rot="1308482">
            <a:off x="6543009" y="3485258"/>
            <a:ext cx="726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Ack</a:t>
            </a:r>
          </a:p>
        </p:txBody>
      </p:sp>
      <p:sp>
        <p:nvSpPr>
          <p:cNvPr id="40" name="TextBox 39"/>
          <p:cNvSpPr txBox="1"/>
          <p:nvPr/>
        </p:nvSpPr>
        <p:spPr>
          <a:xfrm rot="1308482">
            <a:off x="6641260" y="3220228"/>
            <a:ext cx="726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Ack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3718" y="3204838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23996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C4DF-2AB8-4E46-9EE9-AC4E5DADE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MQTT BASICS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FC47C-F64F-4A29-99CC-5BF228A39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1600201"/>
            <a:ext cx="1061085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4"/>
              </a:spcBef>
            </a:pPr>
            <a:r>
              <a:rPr lang="en-IN" sz="2100" dirty="0"/>
              <a:t>The publishers and subscribers never contact each other directly. </a:t>
            </a:r>
          </a:p>
          <a:p>
            <a:pPr>
              <a:lnSpc>
                <a:spcPct val="150000"/>
              </a:lnSpc>
              <a:spcBef>
                <a:spcPts val="4"/>
              </a:spcBef>
            </a:pPr>
            <a:r>
              <a:rPr lang="en-IN" sz="2100" dirty="0"/>
              <a:t>The connection between them is handled by a third component (</a:t>
            </a:r>
            <a:r>
              <a:rPr lang="en-IN" sz="2100" b="1" dirty="0"/>
              <a:t>The Broker</a:t>
            </a:r>
            <a:r>
              <a:rPr lang="en-IN" sz="2100" dirty="0"/>
              <a:t>).</a:t>
            </a:r>
          </a:p>
          <a:p>
            <a:pPr>
              <a:lnSpc>
                <a:spcPct val="150000"/>
              </a:lnSpc>
              <a:spcBef>
                <a:spcPts val="4"/>
              </a:spcBef>
            </a:pPr>
            <a:r>
              <a:rPr lang="en-IN" sz="2100" dirty="0"/>
              <a:t>MQTT uses subject-based filtering of messages. Every message contains a </a:t>
            </a:r>
            <a:r>
              <a:rPr lang="en-IN" sz="2100" b="1" dirty="0"/>
              <a:t>topic</a:t>
            </a:r>
            <a:r>
              <a:rPr lang="en-IN" sz="2100" dirty="0"/>
              <a:t> (subject) that the broker can use to determine whether a subscribing client gets the message or not.</a:t>
            </a:r>
          </a:p>
          <a:p>
            <a:pPr lvl="1">
              <a:lnSpc>
                <a:spcPct val="150000"/>
              </a:lnSpc>
            </a:pPr>
            <a:r>
              <a:rPr lang="en-IN" sz="1800" dirty="0"/>
              <a:t>Individual Topic</a:t>
            </a:r>
          </a:p>
          <a:p>
            <a:pPr lvl="2"/>
            <a:r>
              <a:rPr lang="en-IN" sz="1800" dirty="0"/>
              <a:t>E.g. myfactory/sector1/motor1_speed , myfactory/sector1/temperature</a:t>
            </a:r>
          </a:p>
          <a:p>
            <a:pPr lvl="1"/>
            <a:r>
              <a:rPr lang="en-IN" sz="1800" dirty="0"/>
              <a:t>Wild Card Topic (</a:t>
            </a:r>
            <a:r>
              <a:rPr lang="en-IN" sz="1800" i="1" dirty="0"/>
              <a:t>Subscribers Only</a:t>
            </a:r>
            <a:r>
              <a:rPr lang="en-IN" sz="1800" dirty="0"/>
              <a:t>)</a:t>
            </a:r>
            <a:endParaRPr lang="en-IN" sz="1000" dirty="0"/>
          </a:p>
          <a:p>
            <a:pPr lvl="2"/>
            <a:r>
              <a:rPr lang="en-IN" sz="1800" dirty="0"/>
              <a:t>E.g. myfactory/</a:t>
            </a:r>
            <a:r>
              <a:rPr lang="en-IN" sz="1800" b="1" dirty="0"/>
              <a:t>#</a:t>
            </a:r>
            <a:r>
              <a:rPr lang="en-IN" sz="1800" dirty="0"/>
              <a:t> , myfactory/sector1/</a:t>
            </a:r>
            <a:r>
              <a:rPr lang="en-IN" sz="1800" b="1" dirty="0"/>
              <a:t>#</a:t>
            </a:r>
          </a:p>
          <a:p>
            <a:pPr lvl="2"/>
            <a:r>
              <a:rPr lang="en-IN" sz="1800" dirty="0"/>
              <a:t>myfactory/</a:t>
            </a:r>
            <a:r>
              <a:rPr lang="en-IN" sz="1800" b="1" dirty="0"/>
              <a:t>+</a:t>
            </a:r>
            <a:r>
              <a:rPr lang="en-IN" sz="1800" dirty="0"/>
              <a:t>/motor1_speed , myfactory/</a:t>
            </a:r>
            <a:r>
              <a:rPr lang="en-IN" sz="1800" b="1" dirty="0"/>
              <a:t>+</a:t>
            </a:r>
            <a:r>
              <a:rPr lang="en-IN" sz="1800" dirty="0"/>
              <a:t>/temperature</a:t>
            </a:r>
          </a:p>
          <a:p>
            <a:pPr marL="914400" lvl="2" indent="0">
              <a:buNone/>
            </a:pPr>
            <a:endParaRPr lang="en-IN" sz="1300" b="1" dirty="0"/>
          </a:p>
        </p:txBody>
      </p:sp>
    </p:spTree>
    <p:extLst>
      <p:ext uri="{BB962C8B-B14F-4D97-AF65-F5344CB8AC3E}">
        <p14:creationId xmlns:p14="http://schemas.microsoft.com/office/powerpoint/2010/main" val="762426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E075-F626-48C9-A3B7-0A78A2C9D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MQTT BASICS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F8F5D-F9EE-4DEE-99F9-53C521856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316505"/>
          </a:xfrm>
        </p:spPr>
        <p:txBody>
          <a:bodyPr>
            <a:noAutofit/>
          </a:bodyPr>
          <a:lstStyle/>
          <a:p>
            <a:r>
              <a:rPr lang="en-IN" sz="2100" dirty="0"/>
              <a:t>To initiate a connection, the client sends a CONNECT message to the broker. The broker responds with a CONNACK message. </a:t>
            </a:r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endParaRPr lang="en-IN" sz="2100" dirty="0"/>
          </a:p>
          <a:p>
            <a:r>
              <a:rPr lang="en-IN" sz="2100" dirty="0"/>
              <a:t>The client identifier (ClientID) identifies each MQTT client that connects to an MQTT broker.</a:t>
            </a:r>
          </a:p>
          <a:p>
            <a:pPr>
              <a:lnSpc>
                <a:spcPct val="150000"/>
              </a:lnSpc>
            </a:pPr>
            <a:r>
              <a:rPr lang="en-IN" sz="2100" dirty="0"/>
              <a:t>The broker uses the ClientID to identify the client and the current state of the client.</a:t>
            </a:r>
          </a:p>
          <a:p>
            <a:pPr>
              <a:lnSpc>
                <a:spcPct val="150000"/>
              </a:lnSpc>
            </a:pPr>
            <a:r>
              <a:rPr lang="en-IN" sz="2100" dirty="0"/>
              <a:t>Therefore, this ID should be unique for </a:t>
            </a:r>
            <a:r>
              <a:rPr lang="en-IN" sz="2100"/>
              <a:t>client per </a:t>
            </a:r>
            <a:r>
              <a:rPr lang="en-IN" sz="2100" dirty="0"/>
              <a:t>broker.</a:t>
            </a:r>
          </a:p>
          <a:p>
            <a:endParaRPr lang="en-IN" sz="2200" dirty="0"/>
          </a:p>
        </p:txBody>
      </p:sp>
      <p:sp>
        <p:nvSpPr>
          <p:cNvPr id="8" name="Oval 7"/>
          <p:cNvSpPr/>
          <p:nvPr/>
        </p:nvSpPr>
        <p:spPr>
          <a:xfrm>
            <a:off x="2828558" y="2528950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922688" y="2770997"/>
            <a:ext cx="130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Publisher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78183" y="3376115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26693" y="2536136"/>
            <a:ext cx="1627094" cy="6992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6580481" y="2587124"/>
            <a:ext cx="154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MQTT</a:t>
            </a:r>
          </a:p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Broker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64424" y="2770997"/>
            <a:ext cx="18422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464424" y="3039035"/>
            <a:ext cx="1828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60259" y="2460240"/>
            <a:ext cx="1237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CONNECT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78576" y="3056498"/>
            <a:ext cx="1237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CONNACK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76318" y="3284443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1720205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7EF7-451A-4CF9-8C74-09A72C818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MQTT BASICS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9EA0F-8949-403E-94DE-6FBB72E4E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344" y="1582739"/>
            <a:ext cx="9905999" cy="4318739"/>
          </a:xfrm>
        </p:spPr>
        <p:txBody>
          <a:bodyPr>
            <a:normAutofit/>
          </a:bodyPr>
          <a:lstStyle/>
          <a:p>
            <a:r>
              <a:rPr lang="en-IN" sz="2100" dirty="0"/>
              <a:t>The </a:t>
            </a:r>
            <a:r>
              <a:rPr lang="en-IN" sz="2100" b="1" dirty="0"/>
              <a:t>Quality of Service</a:t>
            </a:r>
            <a:r>
              <a:rPr lang="en-IN" sz="2100" dirty="0"/>
              <a:t> (</a:t>
            </a:r>
            <a:r>
              <a:rPr lang="en-IN" sz="2100" i="1" dirty="0" err="1"/>
              <a:t>QoS</a:t>
            </a:r>
            <a:r>
              <a:rPr lang="en-IN" sz="2100" dirty="0"/>
              <a:t>) level is an agreement between the sender of a message and the receiver of a message that defines the guarantee of delivery for a specific message.</a:t>
            </a:r>
          </a:p>
          <a:p>
            <a:pPr>
              <a:lnSpc>
                <a:spcPct val="150000"/>
              </a:lnSpc>
            </a:pPr>
            <a:r>
              <a:rPr lang="en-IN" sz="2100" dirty="0"/>
              <a:t>There are 3 </a:t>
            </a:r>
            <a:r>
              <a:rPr lang="en-IN" sz="2100" dirty="0" err="1"/>
              <a:t>QoS</a:t>
            </a:r>
            <a:r>
              <a:rPr lang="en-IN" sz="2100" dirty="0"/>
              <a:t> levels in MQTT</a:t>
            </a:r>
          </a:p>
          <a:p>
            <a:pPr marL="457200" lvl="1" indent="0">
              <a:buNone/>
            </a:pPr>
            <a:r>
              <a:rPr lang="en-IN" sz="2300" b="1" i="1" dirty="0"/>
              <a:t>At most once</a:t>
            </a:r>
            <a:r>
              <a:rPr lang="en-IN" sz="2300" b="1" dirty="0"/>
              <a:t> (0) </a:t>
            </a:r>
          </a:p>
          <a:p>
            <a:pPr marL="457200" lvl="1" indent="0">
              <a:buNone/>
            </a:pPr>
            <a:endParaRPr lang="en-IN" sz="2300" dirty="0"/>
          </a:p>
          <a:p>
            <a:pPr lvl="1"/>
            <a:endParaRPr lang="en-IN" dirty="0"/>
          </a:p>
          <a:p>
            <a:endParaRPr lang="en-IN" dirty="0"/>
          </a:p>
        </p:txBody>
      </p:sp>
      <p:sp>
        <p:nvSpPr>
          <p:cNvPr id="16" name="Oval 15"/>
          <p:cNvSpPr/>
          <p:nvPr/>
        </p:nvSpPr>
        <p:spPr>
          <a:xfrm>
            <a:off x="2828558" y="4236721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2922688" y="4478768"/>
            <a:ext cx="130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Publisher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78183" y="5083886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26693" y="4243907"/>
            <a:ext cx="1627094" cy="6992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TextBox 19"/>
          <p:cNvSpPr txBox="1"/>
          <p:nvPr/>
        </p:nvSpPr>
        <p:spPr>
          <a:xfrm>
            <a:off x="6580481" y="4294895"/>
            <a:ext cx="154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MQTT</a:t>
            </a:r>
          </a:p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Broker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464424" y="4680473"/>
            <a:ext cx="18422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666130" y="4369716"/>
            <a:ext cx="15464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Publish Qos 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76318" y="4992214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541372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MQTT BASICS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IN" sz="2300" b="1" i="1" dirty="0"/>
              <a:t>At least once (1) </a:t>
            </a:r>
          </a:p>
          <a:p>
            <a:pPr marL="457200" lvl="1" indent="0">
              <a:buNone/>
            </a:pPr>
            <a:endParaRPr lang="en-IN" sz="2300" b="1" i="1" dirty="0"/>
          </a:p>
          <a:p>
            <a:pPr marL="457200" lvl="1" indent="0">
              <a:buNone/>
            </a:pPr>
            <a:endParaRPr lang="en-IN" sz="2300" b="1" i="1" dirty="0"/>
          </a:p>
          <a:p>
            <a:pPr marL="457200" lvl="1" indent="0">
              <a:buNone/>
            </a:pPr>
            <a:endParaRPr lang="en-IN" sz="2300" b="1" i="1" dirty="0"/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2300" b="1" i="1" dirty="0"/>
              <a:t>Exactly once (2) </a:t>
            </a:r>
          </a:p>
          <a:p>
            <a:pPr marL="457200" lvl="1" indent="0">
              <a:buNone/>
            </a:pPr>
            <a:endParaRPr lang="en-IN" sz="2300" b="1" i="1" dirty="0"/>
          </a:p>
        </p:txBody>
      </p:sp>
      <p:sp>
        <p:nvSpPr>
          <p:cNvPr id="4" name="Oval 3"/>
          <p:cNvSpPr/>
          <p:nvPr/>
        </p:nvSpPr>
        <p:spPr>
          <a:xfrm>
            <a:off x="2774770" y="2192775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2868900" y="2434822"/>
            <a:ext cx="130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Publisher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24395" y="3039940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72905" y="2199961"/>
            <a:ext cx="1627094" cy="6992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/>
          <p:cNvSpPr txBox="1"/>
          <p:nvPr/>
        </p:nvSpPr>
        <p:spPr>
          <a:xfrm>
            <a:off x="6526693" y="2250949"/>
            <a:ext cx="154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MQTT</a:t>
            </a:r>
          </a:p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Broker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410636" y="2434822"/>
            <a:ext cx="18422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10636" y="2702860"/>
            <a:ext cx="1828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98895" y="2124065"/>
            <a:ext cx="15329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Publish Qos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4788" y="2720323"/>
            <a:ext cx="1237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22530" y="2948268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Server</a:t>
            </a:r>
          </a:p>
        </p:txBody>
      </p:sp>
      <p:sp>
        <p:nvSpPr>
          <p:cNvPr id="14" name="Oval 13"/>
          <p:cNvSpPr/>
          <p:nvPr/>
        </p:nvSpPr>
        <p:spPr>
          <a:xfrm>
            <a:off x="2828558" y="4075358"/>
            <a:ext cx="1479177" cy="8471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2922688" y="4317405"/>
            <a:ext cx="130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rgbClr val="00B050"/>
                </a:solidFill>
              </a:rPr>
              <a:t>Publisher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78183" y="4922523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Client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26693" y="4082544"/>
            <a:ext cx="1627094" cy="6992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7"/>
          <p:cNvSpPr txBox="1"/>
          <p:nvPr/>
        </p:nvSpPr>
        <p:spPr>
          <a:xfrm>
            <a:off x="6580481" y="4133532"/>
            <a:ext cx="154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MQTT</a:t>
            </a:r>
          </a:p>
          <a:p>
            <a:r>
              <a:rPr lang="en-IN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	Broker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464424" y="4088806"/>
            <a:ext cx="18422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450977" y="4208927"/>
            <a:ext cx="1828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585448" y="3778049"/>
            <a:ext cx="1479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Publish Qos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65129" y="4226390"/>
            <a:ext cx="1237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PUBREC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76318" y="4830851"/>
            <a:ext cx="1048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Server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468907" y="4805980"/>
            <a:ext cx="184224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468907" y="4926101"/>
            <a:ext cx="1828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64742" y="4495223"/>
            <a:ext cx="1237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PUBREL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83059" y="4943564"/>
            <a:ext cx="12371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PUBCOMP</a:t>
            </a:r>
          </a:p>
        </p:txBody>
      </p:sp>
    </p:spTree>
    <p:extLst>
      <p:ext uri="{BB962C8B-B14F-4D97-AF65-F5344CB8AC3E}">
        <p14:creationId xmlns:p14="http://schemas.microsoft.com/office/powerpoint/2010/main" val="3239478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MQTT BASICS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"/>
              </a:spcBef>
            </a:pPr>
            <a:r>
              <a:rPr lang="en-IN" sz="2100" dirty="0"/>
              <a:t>When a client connects to a broker, it may inform the broker that it has a Last will. </a:t>
            </a:r>
          </a:p>
          <a:p>
            <a:pPr>
              <a:spcBef>
                <a:spcPts val="4"/>
              </a:spcBef>
            </a:pPr>
            <a:endParaRPr lang="en-IN" sz="2100" dirty="0"/>
          </a:p>
          <a:p>
            <a:pPr>
              <a:spcBef>
                <a:spcPts val="4"/>
              </a:spcBef>
            </a:pPr>
            <a:r>
              <a:rPr lang="en-IN" sz="2100" dirty="0"/>
              <a:t>This is a message that it wishes the broker to send when the client disconnects unexpectedly. </a:t>
            </a:r>
          </a:p>
          <a:p>
            <a:pPr>
              <a:spcBef>
                <a:spcPts val="4"/>
              </a:spcBef>
            </a:pPr>
            <a:endParaRPr lang="en-IN" sz="2100" dirty="0"/>
          </a:p>
          <a:p>
            <a:pPr>
              <a:spcBef>
                <a:spcPts val="4"/>
              </a:spcBef>
            </a:pPr>
            <a:r>
              <a:rPr lang="en-IN" sz="2100" dirty="0"/>
              <a:t>The broker will store the message until it detects that the client has disconnected ungracefully. </a:t>
            </a:r>
          </a:p>
          <a:p>
            <a:pPr>
              <a:spcBef>
                <a:spcPts val="4"/>
              </a:spcBef>
            </a:pPr>
            <a:endParaRPr lang="en-IN" sz="2100" dirty="0"/>
          </a:p>
          <a:p>
            <a:pPr>
              <a:spcBef>
                <a:spcPts val="4"/>
              </a:spcBef>
            </a:pPr>
            <a:r>
              <a:rPr lang="en-IN" sz="2100" dirty="0"/>
              <a:t>If the client disconnect abruptly, the broker sends the message to all subscribed client on the topic, which was specified in the last will message.</a:t>
            </a:r>
          </a:p>
          <a:p>
            <a:pPr>
              <a:spcBef>
                <a:spcPts val="4"/>
              </a:spcBef>
            </a:pPr>
            <a:endParaRPr lang="en-IN" sz="2100" dirty="0"/>
          </a:p>
          <a:p>
            <a:pPr>
              <a:spcBef>
                <a:spcPts val="4"/>
              </a:spcBef>
            </a:pPr>
            <a:r>
              <a:rPr lang="en-IN" sz="2100" dirty="0"/>
              <a:t>The stored LW message will be discarded if a client disconnects gracefully by sending a DISCONNECT message</a:t>
            </a:r>
          </a:p>
        </p:txBody>
      </p:sp>
    </p:spTree>
    <p:extLst>
      <p:ext uri="{BB962C8B-B14F-4D97-AF65-F5344CB8AC3E}">
        <p14:creationId xmlns:p14="http://schemas.microsoft.com/office/powerpoint/2010/main" val="313200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77E63-0FA5-497C-80FE-8BD0EDC99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MQTT + SparkPlug B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D8BD6-D958-46B6-9631-DAEB34A1E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32986"/>
            <a:ext cx="10972800" cy="3364638"/>
          </a:xfrm>
        </p:spPr>
        <p:txBody>
          <a:bodyPr>
            <a:noAutofit/>
          </a:bodyPr>
          <a:lstStyle/>
          <a:p>
            <a:r>
              <a:rPr lang="en-IN" sz="2100" dirty="0"/>
              <a:t>For MQTT to be interoperable with the </a:t>
            </a:r>
            <a:r>
              <a:rPr lang="en-IN" sz="2100" dirty="0" err="1"/>
              <a:t>IIot</a:t>
            </a:r>
            <a:r>
              <a:rPr lang="en-IN" sz="2100" dirty="0"/>
              <a:t> sector some implementation information must be defined. This is what Sparkplug tries to achieve in order to optimise MQTT for Scada/IIOT.</a:t>
            </a:r>
          </a:p>
          <a:p>
            <a:endParaRPr lang="en-IN" sz="2100" dirty="0"/>
          </a:p>
          <a:p>
            <a:r>
              <a:rPr lang="en-IN" sz="2100" dirty="0"/>
              <a:t>Below are 3 implementation details that Sparkplug seeks to  address: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N" sz="2100" dirty="0"/>
              <a:t>    MQTT Topic Namespace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N" sz="2100" dirty="0"/>
              <a:t>    MQTT State Management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IN" sz="2100" dirty="0"/>
              <a:t>    MQTT Payload     </a:t>
            </a:r>
          </a:p>
          <a:p>
            <a:endParaRPr lang="en-IN" sz="2100" dirty="0"/>
          </a:p>
        </p:txBody>
      </p:sp>
    </p:spTree>
    <p:extLst>
      <p:ext uri="{BB962C8B-B14F-4D97-AF65-F5344CB8AC3E}">
        <p14:creationId xmlns:p14="http://schemas.microsoft.com/office/powerpoint/2010/main" val="3078803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77E63-0FA5-497C-80FE-8BD0EDC99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MQTT + SparkPlug B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D8BD6-D958-46B6-9631-DAEB34A1E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84412"/>
            <a:ext cx="10972800" cy="3808520"/>
          </a:xfrm>
        </p:spPr>
        <p:txBody>
          <a:bodyPr>
            <a:noAutofit/>
          </a:bodyPr>
          <a:lstStyle/>
          <a:p>
            <a:r>
              <a:rPr lang="en-IN" sz="2100" b="1" dirty="0"/>
              <a:t>MQTT </a:t>
            </a:r>
            <a:r>
              <a:rPr lang="en-IN" sz="2100" b="1" dirty="0" err="1"/>
              <a:t>TopicNamespace</a:t>
            </a:r>
            <a:endParaRPr lang="en-IN" sz="2100" b="1" dirty="0"/>
          </a:p>
          <a:p>
            <a:pPr marL="0" indent="0">
              <a:buNone/>
            </a:pPr>
            <a:r>
              <a:rPr lang="en-IN" sz="2100" dirty="0"/>
              <a:t> The </a:t>
            </a:r>
            <a:r>
              <a:rPr lang="en-IN" sz="2100" dirty="0" err="1"/>
              <a:t>topicnamespace</a:t>
            </a:r>
            <a:r>
              <a:rPr lang="en-IN" sz="2100" dirty="0"/>
              <a:t> needs to be understood by every client participating in the data exchange. All MQTT clients using Sparkplug Specification will use the following structure:</a:t>
            </a:r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r>
              <a:rPr lang="en-IN" sz="2100" b="1" dirty="0"/>
              <a:t>namespace/</a:t>
            </a:r>
            <a:r>
              <a:rPr lang="en-IN" sz="2100" b="1" dirty="0" err="1"/>
              <a:t>group_id</a:t>
            </a:r>
            <a:r>
              <a:rPr lang="en-IN" sz="2100" b="1" dirty="0"/>
              <a:t>/</a:t>
            </a:r>
            <a:r>
              <a:rPr lang="en-IN" sz="2100" b="1" dirty="0" err="1"/>
              <a:t>message_type</a:t>
            </a:r>
            <a:r>
              <a:rPr lang="en-IN" sz="2100" b="1" dirty="0"/>
              <a:t>/</a:t>
            </a:r>
            <a:r>
              <a:rPr lang="en-IN" sz="2100" b="1" dirty="0" err="1"/>
              <a:t>edge_node_id</a:t>
            </a:r>
            <a:r>
              <a:rPr lang="en-IN" sz="2100" b="1" dirty="0"/>
              <a:t>/[device id]</a:t>
            </a:r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r>
              <a:rPr lang="en-IN" sz="2100" dirty="0"/>
              <a:t>Namespace is the root element, </a:t>
            </a:r>
            <a:r>
              <a:rPr lang="en-IN" sz="2100" dirty="0" err="1"/>
              <a:t>group_id</a:t>
            </a:r>
            <a:r>
              <a:rPr lang="en-IN" sz="2100" dirty="0"/>
              <a:t> element is logical grouping of edge of network nodes, </a:t>
            </a:r>
            <a:r>
              <a:rPr lang="en-IN" sz="2100" dirty="0" err="1"/>
              <a:t>message_type</a:t>
            </a:r>
            <a:r>
              <a:rPr lang="en-IN" sz="2100" dirty="0"/>
              <a:t> specifies the type of message being sent, </a:t>
            </a:r>
            <a:r>
              <a:rPr lang="en-IN" sz="2100" dirty="0" err="1"/>
              <a:t>edge_node_id</a:t>
            </a:r>
            <a:r>
              <a:rPr lang="en-IN" sz="2100" dirty="0"/>
              <a:t> uniquely identifies the MQTT edge of network node, </a:t>
            </a:r>
            <a:r>
              <a:rPr lang="en-IN" sz="2100" dirty="0" err="1"/>
              <a:t>device_id</a:t>
            </a:r>
            <a:r>
              <a:rPr lang="en-IN" sz="2100" dirty="0"/>
              <a:t> is optional and could be a sensor or devices behind a node which could be identified.</a:t>
            </a:r>
          </a:p>
          <a:p>
            <a:pPr marL="0" indent="0">
              <a:buNone/>
            </a:pPr>
            <a:endParaRPr lang="en-IN" sz="1700" dirty="0"/>
          </a:p>
          <a:p>
            <a:endParaRPr lang="en-IN" sz="2100" dirty="0"/>
          </a:p>
        </p:txBody>
      </p:sp>
    </p:spTree>
    <p:extLst>
      <p:ext uri="{BB962C8B-B14F-4D97-AF65-F5344CB8AC3E}">
        <p14:creationId xmlns:p14="http://schemas.microsoft.com/office/powerpoint/2010/main" val="470137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77E63-0FA5-497C-80FE-8BD0EDC99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MQTT + SparkPlug B</a:t>
            </a:r>
            <a:endParaRPr lang="en-IN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688B65-B92C-4E55-852D-3BB329439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82739"/>
            <a:ext cx="10972800" cy="3868150"/>
          </a:xfrm>
        </p:spPr>
        <p:txBody>
          <a:bodyPr>
            <a:noAutofit/>
          </a:bodyPr>
          <a:lstStyle/>
          <a:p>
            <a:r>
              <a:rPr lang="en-IN" sz="2100" b="1" dirty="0"/>
              <a:t>MQTT State Management</a:t>
            </a:r>
          </a:p>
          <a:p>
            <a:pPr marL="0" indent="0">
              <a:buNone/>
            </a:pPr>
            <a:r>
              <a:rPr lang="en-IN" sz="2100" dirty="0"/>
              <a:t> In industrial systems the connection state of the network is extremely important, there has to be continuous polling to know all devices are online and can provide data.</a:t>
            </a:r>
          </a:p>
          <a:p>
            <a:pPr marL="0" indent="0">
              <a:buNone/>
            </a:pPr>
            <a:r>
              <a:rPr lang="en-IN" sz="2100" dirty="0"/>
              <a:t>Sparkplug specification defines the use of “Last Will and Testament” that enables the broker to provide information to clients when a publisher goes offline(Death Certificate) or when its connection is restored(Birth Certificate). </a:t>
            </a:r>
          </a:p>
          <a:p>
            <a:pPr marL="0" indent="0">
              <a:buNone/>
            </a:pPr>
            <a:endParaRPr lang="en-IN" sz="2100" dirty="0"/>
          </a:p>
          <a:p>
            <a:r>
              <a:rPr lang="en-IN" sz="1800" b="1" dirty="0"/>
              <a:t>MQTT Payload</a:t>
            </a:r>
          </a:p>
          <a:p>
            <a:pPr marL="0" indent="0">
              <a:buNone/>
            </a:pPr>
            <a:r>
              <a:rPr lang="en-IN" sz="2100" dirty="0"/>
              <a:t> </a:t>
            </a:r>
            <a:r>
              <a:rPr lang="en-IN" sz="2100" dirty="0" err="1"/>
              <a:t>SparkplugB</a:t>
            </a:r>
            <a:r>
              <a:rPr lang="en-IN" sz="2100" dirty="0"/>
              <a:t> Payload is encoded using Google Protocol Buffers technology. It supports Complex data types, Datasets, Historical data, File data and metrics.</a:t>
            </a:r>
          </a:p>
          <a:p>
            <a:pPr marL="0" indent="0">
              <a:buNone/>
            </a:pPr>
            <a:endParaRPr lang="en-IN" sz="1700" dirty="0"/>
          </a:p>
          <a:p>
            <a:endParaRPr lang="en-IN" sz="2100" dirty="0"/>
          </a:p>
        </p:txBody>
      </p:sp>
    </p:spTree>
    <p:extLst>
      <p:ext uri="{BB962C8B-B14F-4D97-AF65-F5344CB8AC3E}">
        <p14:creationId xmlns:p14="http://schemas.microsoft.com/office/powerpoint/2010/main" val="4083089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F8980-6A0D-49C8-98FA-A3B9A0BB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Horner MQTT </a:t>
            </a:r>
            <a:r>
              <a:rPr lang="en-US" dirty="0" err="1"/>
              <a:t>SparkplugB</a:t>
            </a:r>
            <a:r>
              <a:rPr lang="en-US" dirty="0"/>
              <a:t> Demo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14AC4B-CBEA-400A-A8FC-54DE7EC4D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90943"/>
            <a:ext cx="10972800" cy="3462291"/>
          </a:xfrm>
        </p:spPr>
        <p:txBody>
          <a:bodyPr>
            <a:normAutofit/>
          </a:bodyPr>
          <a:lstStyle/>
          <a:p>
            <a:r>
              <a:rPr lang="en-US" sz="2100" dirty="0"/>
              <a:t>Cscape Configuration for MQTT </a:t>
            </a:r>
            <a:r>
              <a:rPr lang="en-IN" sz="2100" dirty="0"/>
              <a:t>Sparkplug </a:t>
            </a:r>
            <a:r>
              <a:rPr lang="en-US" sz="2100" dirty="0"/>
              <a:t>protocol</a:t>
            </a:r>
            <a:r>
              <a:rPr lang="en-IN" sz="2100" dirty="0"/>
              <a:t>.</a:t>
            </a:r>
          </a:p>
          <a:p>
            <a:endParaRPr lang="en-IN" sz="2100" dirty="0"/>
          </a:p>
          <a:p>
            <a:r>
              <a:rPr lang="en-US" sz="2100" dirty="0"/>
              <a:t>H</a:t>
            </a:r>
            <a:r>
              <a:rPr lang="en-IN" sz="2100" dirty="0"/>
              <a:t>orner OCS supports MQTT Sparkplug client and is both Publisher/Subscriber.</a:t>
            </a:r>
          </a:p>
          <a:p>
            <a:pPr marL="0" indent="0">
              <a:buNone/>
            </a:pPr>
            <a:endParaRPr lang="en-IN" sz="2100" dirty="0"/>
          </a:p>
          <a:p>
            <a:r>
              <a:rPr lang="en-IN" sz="2100" dirty="0"/>
              <a:t>Publisher can publish data either periodically, by trigger, change of state or change of value.</a:t>
            </a:r>
          </a:p>
          <a:p>
            <a:endParaRPr lang="en-IN" sz="2100" dirty="0"/>
          </a:p>
          <a:p>
            <a:r>
              <a:rPr lang="en-IN" sz="2100" dirty="0"/>
              <a:t>Licensing for MQTT Sparkplug (using both registered and un-registered </a:t>
            </a:r>
            <a:r>
              <a:rPr lang="en-IN" sz="2100" dirty="0" err="1"/>
              <a:t>Cscape</a:t>
            </a:r>
            <a:r>
              <a:rPr lang="en-IN" sz="2100" dirty="0"/>
              <a:t>).</a:t>
            </a:r>
          </a:p>
          <a:p>
            <a:pPr marL="0" indent="0">
              <a:buNone/>
            </a:pPr>
            <a:endParaRPr lang="en-IN" sz="2100" dirty="0"/>
          </a:p>
          <a:p>
            <a:endParaRPr lang="en-IN" sz="2100" dirty="0"/>
          </a:p>
          <a:p>
            <a:pPr marL="0" indent="0">
              <a:buNone/>
            </a:pPr>
            <a:endParaRPr lang="en-IN" sz="2100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69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Horner MQTT </a:t>
            </a:r>
            <a:r>
              <a:rPr lang="en-US" dirty="0" err="1"/>
              <a:t>SparkplugB</a:t>
            </a:r>
            <a:r>
              <a:rPr lang="en-US" dirty="0"/>
              <a:t> Demo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6917"/>
          </a:xfrm>
        </p:spPr>
        <p:txBody>
          <a:bodyPr/>
          <a:lstStyle/>
          <a:p>
            <a:r>
              <a:rPr lang="en-US" sz="2100" b="1" dirty="0"/>
              <a:t>X</a:t>
            </a:r>
            <a:r>
              <a:rPr lang="en-IN" sz="2100" b="1" dirty="0"/>
              <a:t>L4e </a:t>
            </a:r>
            <a:r>
              <a:rPr lang="en-IN" sz="2100" dirty="0"/>
              <a:t>and Ignition Scada are the MQTT Clients and the MQTT broker is </a:t>
            </a:r>
            <a:r>
              <a:rPr lang="en-IN" sz="2100" dirty="0" err="1"/>
              <a:t>Mosquitto</a:t>
            </a:r>
            <a:r>
              <a:rPr lang="en-IN" sz="2100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303" y="2382334"/>
            <a:ext cx="857370" cy="5334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81518" y="3685721"/>
            <a:ext cx="1233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Publisher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 flipV="1">
            <a:off x="3817226" y="2915808"/>
            <a:ext cx="1218077" cy="408319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5892673" y="2860705"/>
            <a:ext cx="1264026" cy="74787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90908" y="3316389"/>
            <a:ext cx="1771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IN" dirty="0" err="1"/>
              <a:t>gnition</a:t>
            </a:r>
            <a:r>
              <a:rPr lang="en-IN" dirty="0"/>
              <a:t> Scada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146629" y="4920343"/>
            <a:ext cx="580571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46628" y="5241278"/>
            <a:ext cx="580572" cy="0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692461" y="4764131"/>
            <a:ext cx="2583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Data Send to Broker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92460" y="5048052"/>
            <a:ext cx="287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Data Receive from Broker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84906" y="2064296"/>
            <a:ext cx="18142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/>
              <a:t>MQTT Broker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652073-2B32-46BD-A60F-207A1DBA2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558" y="2731146"/>
            <a:ext cx="1004297" cy="1021814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633BBDB-51A5-4489-9474-149FCD9C17FF}"/>
              </a:ext>
            </a:extLst>
          </p:cNvPr>
          <p:cNvCxnSpPr>
            <a:cxnSpLocks/>
          </p:cNvCxnSpPr>
          <p:nvPr/>
        </p:nvCxnSpPr>
        <p:spPr>
          <a:xfrm flipH="1">
            <a:off x="3651960" y="2510732"/>
            <a:ext cx="1311117" cy="419379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23B02EA-3292-457E-A580-9417E0EE5D1E}"/>
              </a:ext>
            </a:extLst>
          </p:cNvPr>
          <p:cNvCxnSpPr>
            <a:cxnSpLocks/>
          </p:cNvCxnSpPr>
          <p:nvPr/>
        </p:nvCxnSpPr>
        <p:spPr>
          <a:xfrm flipH="1" flipV="1">
            <a:off x="5915502" y="2447236"/>
            <a:ext cx="1435209" cy="794817"/>
          </a:xfrm>
          <a:prstGeom prst="straightConnector1">
            <a:avLst/>
          </a:prstGeom>
          <a:ln>
            <a:solidFill>
              <a:schemeClr val="accent2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003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0221D-9F0C-4EBE-AF53-BD3332B63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3564"/>
            <a:ext cx="10972800" cy="821353"/>
          </a:xfrm>
        </p:spPr>
        <p:txBody>
          <a:bodyPr/>
          <a:lstStyle/>
          <a:p>
            <a:pPr algn="ctr"/>
            <a:r>
              <a:rPr lang="en-US" dirty="0"/>
              <a:t>Licensing of MQTT Sparkplug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B7B4A9-22AE-4FAE-ADB6-D13C21DAB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15735"/>
            <a:ext cx="10972800" cy="3923931"/>
          </a:xfrm>
        </p:spPr>
        <p:txBody>
          <a:bodyPr/>
          <a:lstStyle/>
          <a:p>
            <a:r>
              <a:rPr lang="en-US" sz="2100" dirty="0"/>
              <a:t>There is only a single permanent license available for MQTT.</a:t>
            </a:r>
          </a:p>
          <a:p>
            <a:pPr marL="0" indent="0">
              <a:buNone/>
            </a:pPr>
            <a:endParaRPr lang="en-US" sz="2100" dirty="0"/>
          </a:p>
          <a:p>
            <a:r>
              <a:rPr lang="en-IN" sz="2100" dirty="0"/>
              <a:t>The licensing procedure varies a bit depending on whether the user is using a Registered or Un-registered version of </a:t>
            </a:r>
            <a:r>
              <a:rPr lang="en-IN" sz="2100" dirty="0" err="1"/>
              <a:t>Cscape</a:t>
            </a:r>
            <a:r>
              <a:rPr lang="en-IN" sz="2100" dirty="0"/>
              <a:t>.</a:t>
            </a:r>
          </a:p>
          <a:p>
            <a:pPr marL="0" indent="0">
              <a:buNone/>
            </a:pPr>
            <a:endParaRPr lang="en-IN" sz="2100" dirty="0"/>
          </a:p>
          <a:p>
            <a:r>
              <a:rPr lang="en-IN" sz="2100" dirty="0"/>
              <a:t>For registered version the user can directly apply the voucher code in </a:t>
            </a:r>
            <a:r>
              <a:rPr lang="en-IN" sz="2100" dirty="0" err="1"/>
              <a:t>Cscape</a:t>
            </a:r>
            <a:r>
              <a:rPr lang="en-IN" sz="2100" dirty="0"/>
              <a:t> itself and activate the license.</a:t>
            </a:r>
          </a:p>
          <a:p>
            <a:pPr marL="0" indent="0">
              <a:buNone/>
            </a:pPr>
            <a:endParaRPr lang="en-IN" sz="2100" dirty="0"/>
          </a:p>
          <a:p>
            <a:r>
              <a:rPr lang="en-IN" sz="2100" dirty="0"/>
              <a:t>For un-registered version the user is re-directed to the licensing website where the voucher can be redeemed.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7338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ED002-DCA3-4A7F-B5C7-0959FDED2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882" y="2513578"/>
            <a:ext cx="9905998" cy="1478570"/>
          </a:xfrm>
        </p:spPr>
        <p:txBody>
          <a:bodyPr/>
          <a:lstStyle/>
          <a:p>
            <a:pPr algn="ctr"/>
            <a:r>
              <a:rPr lang="en-US" dirty="0"/>
              <a:t>Thank you..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95806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1304</TotalTime>
  <Words>894</Words>
  <Application>Microsoft Office PowerPoint</Application>
  <PresentationFormat>Widescreen</PresentationFormat>
  <Paragraphs>136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</vt:lpstr>
      <vt:lpstr>Office Theme</vt:lpstr>
      <vt:lpstr>1_Office Theme</vt:lpstr>
      <vt:lpstr>MQTT (Sparkplug)Protocol MQ TELEMETRY TRANSPORT</vt:lpstr>
      <vt:lpstr>MQTT BASICS</vt:lpstr>
      <vt:lpstr>MQTT BASICS</vt:lpstr>
      <vt:lpstr>MQTT BASICS</vt:lpstr>
      <vt:lpstr>MQTT BASICS</vt:lpstr>
      <vt:lpstr>MQTT BASICS</vt:lpstr>
      <vt:lpstr>MQTT BASICS</vt:lpstr>
      <vt:lpstr>MQTT + SparkPlug B</vt:lpstr>
      <vt:lpstr>MQTT + SparkPlug B</vt:lpstr>
      <vt:lpstr>MQTT + SparkPlug B</vt:lpstr>
      <vt:lpstr>Horner MQTT SparkplugB Demo</vt:lpstr>
      <vt:lpstr>Horner MQTT SparkplugB Demo</vt:lpstr>
      <vt:lpstr>Licensing of MQTT Sparkplug</vt:lpstr>
      <vt:lpstr>Thank you..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MQTT Protocol MQ TELEMETRy TRANSPORT</dc:title>
  <dc:creator>Vimal</dc:creator>
  <cp:lastModifiedBy>Vimal Venu</cp:lastModifiedBy>
  <cp:revision>98</cp:revision>
  <dcterms:created xsi:type="dcterms:W3CDTF">2018-07-31T12:55:26Z</dcterms:created>
  <dcterms:modified xsi:type="dcterms:W3CDTF">2020-08-13T10:46:05Z</dcterms:modified>
</cp:coreProperties>
</file>